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27" r:id="rId3"/>
    <p:sldId id="313" r:id="rId4"/>
    <p:sldId id="334" r:id="rId5"/>
    <p:sldId id="318" r:id="rId6"/>
    <p:sldId id="326" r:id="rId7"/>
    <p:sldId id="287" r:id="rId8"/>
    <p:sldId id="320" r:id="rId9"/>
    <p:sldId id="339" r:id="rId10"/>
    <p:sldId id="341" r:id="rId11"/>
    <p:sldId id="325" r:id="rId12"/>
    <p:sldId id="308" r:id="rId13"/>
    <p:sldId id="305" r:id="rId14"/>
    <p:sldId id="306" r:id="rId15"/>
    <p:sldId id="338" r:id="rId16"/>
    <p:sldId id="3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8CF0F-71F2-4A1E-B033-05B696DE7E1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820F-C8E0-495A-A000-38DBBE6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3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14CE-2B7F-4685-8202-2CF0E5B63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C5F84-1111-48BA-A7BC-802BFBB1A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3F119-2690-4462-A3EA-85F0ED04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BBB-67C3-4A2C-A980-CE1381755681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4B611-926B-4447-B456-E2C38FF7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A603A-9DBA-4941-A37D-00A0666A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BA0-8593-43FA-9965-B49344C8F9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83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950D-5FC6-403C-AE69-77C172D4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DA7F7-85E7-4A27-AF5E-D8E67045D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D56A3-4235-4258-B05F-0F788C09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BBB-67C3-4A2C-A980-CE1381755681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8A459-9D79-43DF-AEEA-07E0117A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0E5D-3E59-469C-A8AF-1864D87A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BA0-8593-43FA-9965-B49344C8F9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9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542CB-AD5A-4F9E-A49E-14817116D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459E3-7A59-430F-9996-1E4739091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0CBDF-9EC8-4479-BE79-43890A41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BBB-67C3-4A2C-A980-CE1381755681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95A1A-3FEA-4F91-8116-A6BB68C4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E327D-E840-46E7-9F16-996579F1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BA0-8593-43FA-9965-B49344C8F9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35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6385-B2AC-48B0-8492-EF43D3A6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048E3-2863-4827-9A16-32519FBFF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5A7D0-FA3D-4AC7-838C-BAAC0656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BBB-67C3-4A2C-A980-CE1381755681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6BF43-B619-4BCD-B202-9FB3EB45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6CDCD-B78E-4C3F-BC85-C8B8D3FF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BA0-8593-43FA-9965-B49344C8F9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33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79CF-1E38-4D02-B5DF-A743410F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9A134-9CB2-4741-AB74-85A978F5E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7ECA3-9E8E-4909-AACE-8F45715C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BBB-67C3-4A2C-A980-CE1381755681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89262-8B53-43D9-9304-D5216BBB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670B0-D9A9-44BE-AD00-B8650FA4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BA0-8593-43FA-9965-B49344C8F9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69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2F9D-199C-411C-8678-304D5D3D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9E22-845A-4DFC-89DB-54CBFAE45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CD93A-EEE2-4B2A-996C-7EF703FC5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05958-1479-4166-8274-842B6F41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BBB-67C3-4A2C-A980-CE1381755681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5F5FB-5F53-49EB-AA57-4A11C908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1DB48-DAA7-4CB6-A13A-7D81C5FD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BA0-8593-43FA-9965-B49344C8F9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47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02E7-3F53-42BA-A283-63115222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D684F-77D2-4540-8681-6B4243036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824FA-40D5-4243-BA71-99873E40D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827F1-0E5D-45F7-8656-F2D1DAEFC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81A64-AFDF-42DA-8262-0AC6E0561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C34C7-BD7E-4D96-A641-0D380FF1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BBB-67C3-4A2C-A980-CE1381755681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E509A-9C60-4342-A68C-378D6B13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267F1-3120-4E1C-B4C4-63BA2334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BA0-8593-43FA-9965-B49344C8F9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44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53D0-5AA2-48F3-BD5C-C753A80D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B4230-AF4E-4CE5-9422-8B56BE29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BBB-67C3-4A2C-A980-CE1381755681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0B138-6C39-4506-AA48-B3F5165E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9943F-7F04-4E2E-8E9E-F0AEC9BB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BA0-8593-43FA-9965-B49344C8F9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53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46E23-5411-4177-8DB6-DCD67E7E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BBB-67C3-4A2C-A980-CE1381755681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8836B-5B76-4E6B-A00E-FDDC7F0A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A1D53-8DF0-4C14-9317-20B9E955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BA0-8593-43FA-9965-B49344C8F9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01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376F-F563-455B-829C-31323AB9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8D8D-AAD7-4F9B-9B3D-283F52A6E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748F3-9F62-4E5B-AC24-3FD164D11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FAC39-1AA0-4046-A106-85A86702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BBB-67C3-4A2C-A980-CE1381755681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A6BF-CF8A-4289-8728-9B252D44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300DC-34FB-440E-9C63-76783D71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BA0-8593-43FA-9965-B49344C8F9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23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6432-9B0E-49A1-A9C9-8C0E0B6E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CFD5E-9F81-41CA-987C-ABECDF123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FEBE8-8992-466A-A4B5-24CC0E12C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AB3D4-79DA-4033-9673-102598FA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BBB-67C3-4A2C-A980-CE1381755681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6A131-7F39-4B08-9921-3ED4BBB4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3D2C0-72D1-4C26-B412-9C80AD5F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BA0-8593-43FA-9965-B49344C8F9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55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4E9FF6-3DB4-4CF5-9BAD-431BF68C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D8DD6-6190-498E-A459-B32A6F4B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F418C-0C15-4874-8DD2-6D58FA0D7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8BBB-67C3-4A2C-A980-CE1381755681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D1886-553E-4173-96F8-8D060BA16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E9C56-7E1A-40E2-BAFC-0818FFEAC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8BA0-8593-43FA-9965-B49344C8F9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76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info@iitf.onlin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7F3B9C01-AF48-42EB-887B-99EB1B3A8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" y="113071"/>
            <a:ext cx="8144819" cy="6744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4D5B3D-B874-48DC-BAFF-4DBEBCA2118B}"/>
              </a:ext>
            </a:extLst>
          </p:cNvPr>
          <p:cNvSpPr txBox="1"/>
          <p:nvPr/>
        </p:nvSpPr>
        <p:spPr>
          <a:xfrm>
            <a:off x="4140679" y="957142"/>
            <a:ext cx="3695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>
                <a:latin typeface="Bradley Hand ITC" panose="03070402050302030203" pitchFamily="66" charset="0"/>
              </a:rPr>
              <a:t>An </a:t>
            </a:r>
            <a:r>
              <a:rPr lang="en-US" sz="3600" b="1" dirty="0">
                <a:latin typeface="Bradley Hand ITC" panose="03070402050302030203" pitchFamily="66" charset="0"/>
              </a:rPr>
              <a:t>audience</a:t>
            </a:r>
            <a:r>
              <a:rPr lang="de-DE" sz="3600" b="1" dirty="0">
                <a:latin typeface="Bradley Hand ITC" panose="03070402050302030203" pitchFamily="66" charset="0"/>
              </a:rPr>
              <a:t> </a:t>
            </a:r>
            <a:r>
              <a:rPr lang="de-DE" sz="3600" b="1" dirty="0" err="1">
                <a:latin typeface="Bradley Hand ITC" panose="03070402050302030203" pitchFamily="66" charset="0"/>
              </a:rPr>
              <a:t>with</a:t>
            </a:r>
            <a:r>
              <a:rPr lang="de-DE" sz="3600" b="1" dirty="0"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de-DE" sz="3600" b="1" dirty="0">
                <a:latin typeface="Bradley Hand ITC" panose="03070402050302030203" pitchFamily="66" charset="0"/>
              </a:rPr>
              <a:t>Queen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00FF1-C789-4DDA-847D-920A2929B819}"/>
              </a:ext>
            </a:extLst>
          </p:cNvPr>
          <p:cNvSpPr txBox="1"/>
          <p:nvPr/>
        </p:nvSpPr>
        <p:spPr>
          <a:xfrm>
            <a:off x="8397518" y="957142"/>
            <a:ext cx="37262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A „Bill </a:t>
            </a:r>
            <a:r>
              <a:rPr lang="de-DE" sz="4000" b="1" dirty="0" err="1"/>
              <a:t>of</a:t>
            </a:r>
            <a:r>
              <a:rPr lang="de-DE" sz="4000" b="1" dirty="0"/>
              <a:t> digital</a:t>
            </a:r>
          </a:p>
          <a:p>
            <a:r>
              <a:rPr lang="de-DE" sz="4000" b="1" dirty="0"/>
              <a:t>Rights and </a:t>
            </a:r>
          </a:p>
          <a:p>
            <a:r>
              <a:rPr lang="de-DE" sz="4000" b="1" dirty="0" err="1"/>
              <a:t>Responsibilities</a:t>
            </a:r>
            <a:r>
              <a:rPr lang="de-DE" sz="4000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8EC99-F9D0-4F4F-9906-CA3E78838A04}"/>
              </a:ext>
            </a:extLst>
          </p:cNvPr>
          <p:cNvSpPr txBox="1"/>
          <p:nvPr/>
        </p:nvSpPr>
        <p:spPr>
          <a:xfrm>
            <a:off x="8760279" y="4743450"/>
            <a:ext cx="1788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 Stoll, CEO</a:t>
            </a:r>
          </a:p>
          <a:p>
            <a:r>
              <a:rPr lang="de-DE" dirty="0"/>
              <a:t>Internet Integrity</a:t>
            </a:r>
          </a:p>
          <a:p>
            <a:r>
              <a:rPr lang="de-DE" dirty="0"/>
              <a:t>Task Force</a:t>
            </a:r>
          </a:p>
        </p:txBody>
      </p:sp>
    </p:spTree>
    <p:extLst>
      <p:ext uri="{BB962C8B-B14F-4D97-AF65-F5344CB8AC3E}">
        <p14:creationId xmlns:p14="http://schemas.microsoft.com/office/powerpoint/2010/main" val="322375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4CFC7099-04B3-4E43-8BC9-FA71EA070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947A2-F25F-4A43-87F2-306B140DCCF0}"/>
              </a:ext>
            </a:extLst>
          </p:cNvPr>
          <p:cNvSpPr txBox="1"/>
          <p:nvPr/>
        </p:nvSpPr>
        <p:spPr>
          <a:xfrm>
            <a:off x="7897370" y="137756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0" lang="en-US" sz="4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What happens when we extent and apply our fundamental human rights in Cyberspace?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491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162A493A-0FC5-4854-ABC8-9A8A37030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62C35E-609E-4A0A-A376-3B197CAB1D9E}"/>
              </a:ext>
            </a:extLst>
          </p:cNvPr>
          <p:cNvSpPr txBox="1"/>
          <p:nvPr/>
        </p:nvSpPr>
        <p:spPr>
          <a:xfrm>
            <a:off x="415816" y="395187"/>
            <a:ext cx="6176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Example 1: Restoring Trust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66BE8-BF14-4BB9-ACED-BB621DE5182C}"/>
              </a:ext>
            </a:extLst>
          </p:cNvPr>
          <p:cNvSpPr txBox="1"/>
          <p:nvPr/>
        </p:nvSpPr>
        <p:spPr>
          <a:xfrm>
            <a:off x="415816" y="1678908"/>
            <a:ext cx="617614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/>
              <a:t>Restoring trust cannot be solved through engineering but requires values.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A Bill shifts the viewpoint from a limited and self-interest driven perspective to a common human rights based. In so doing it restores trust.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6EB24-07D0-4C4D-B43A-2E4CA38A289A}"/>
              </a:ext>
            </a:extLst>
          </p:cNvPr>
          <p:cNvSpPr txBox="1"/>
          <p:nvPr/>
        </p:nvSpPr>
        <p:spPr>
          <a:xfrm>
            <a:off x="9624848" y="2388477"/>
            <a:ext cx="227062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Trust is the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foundation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of economic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and social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stability and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development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in cyberspace</a:t>
            </a:r>
            <a:r>
              <a:rPr lang="en-US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08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EA8E-F452-4D7D-81A9-3BC1AB02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>
                <a:latin typeface="+mn-lt"/>
              </a:rPr>
              <a:t>Example 2:</a:t>
            </a:r>
            <a:br>
              <a:rPr lang="en-US" sz="3600" b="1">
                <a:latin typeface="+mn-lt"/>
              </a:rPr>
            </a:br>
            <a:r>
              <a:rPr lang="en-US" sz="3600" b="1">
                <a:latin typeface="+mn-lt"/>
              </a:rPr>
              <a:t>Defining Roles</a:t>
            </a: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572BA4D2-BB10-4DE9-9446-FCB3A89FE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" b="2883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8D344-F5F6-43BF-8BC3-6C938BCF5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040" y="3499715"/>
            <a:ext cx="8133075" cy="36271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Digital users </a:t>
            </a:r>
            <a:r>
              <a:rPr lang="en-US" b="1" dirty="0"/>
              <a:t>are able to exercise our rights and responsibilities  in Cyberspace.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Governments</a:t>
            </a:r>
            <a:r>
              <a:rPr lang="en-US" b="1" dirty="0"/>
              <a:t> will be able to accept that they have to share sovereignty in cyberspace.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Private sector </a:t>
            </a:r>
            <a:r>
              <a:rPr lang="en-US" b="1" dirty="0"/>
              <a:t>will be able to accept that innovation comes with responsibilities. Responsibilities become the source of economic prosperity in a new “digital economy of trust”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629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EA8E-F452-4D7D-81A9-3BC1AB02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293" y="-323849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+mn-lt"/>
              </a:rPr>
              <a:t>Example 3: AI</a:t>
            </a:r>
          </a:p>
        </p:txBody>
      </p:sp>
      <p:pic>
        <p:nvPicPr>
          <p:cNvPr id="5" name="Picture 4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69E52C80-F804-45BF-AFD7-2D6CD6CBB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r="47494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8D344-F5F6-43BF-8BC3-6C938BCF5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293" y="1522095"/>
            <a:ext cx="5291663" cy="4990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Machines don’t become “the better people”. The real issue is how to build in algorithmic routines that observe the codified rights and responsibilities of a digital Bill of Rights. </a:t>
            </a:r>
          </a:p>
        </p:txBody>
      </p:sp>
    </p:spTree>
    <p:extLst>
      <p:ext uri="{BB962C8B-B14F-4D97-AF65-F5344CB8AC3E}">
        <p14:creationId xmlns:p14="http://schemas.microsoft.com/office/powerpoint/2010/main" val="202328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8101A43C-3D6A-412C-99F7-178ABC80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"/>
          <a:stretch/>
        </p:blipFill>
        <p:spPr>
          <a:xfrm>
            <a:off x="20" y="431"/>
            <a:ext cx="8115280" cy="76300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8D344-F5F6-43BF-8BC3-6C938BCF5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8428" y="291662"/>
            <a:ext cx="3799489" cy="6117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Freedom of expression gains a context in which it can be exercised with responsibly.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Fake news and  manipulation are checked.</a:t>
            </a:r>
          </a:p>
          <a:p>
            <a:endParaRPr lang="en-US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25EF0-BB51-4FDD-ACBE-DCA5BD8D21FF}"/>
              </a:ext>
            </a:extLst>
          </p:cNvPr>
          <p:cNvSpPr txBox="1"/>
          <p:nvPr/>
        </p:nvSpPr>
        <p:spPr>
          <a:xfrm>
            <a:off x="255106" y="154078"/>
            <a:ext cx="757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Example 4: Creating a foundation to weigh options </a:t>
            </a:r>
          </a:p>
        </p:txBody>
      </p:sp>
    </p:spTree>
    <p:extLst>
      <p:ext uri="{BB962C8B-B14F-4D97-AF65-F5344CB8AC3E}">
        <p14:creationId xmlns:p14="http://schemas.microsoft.com/office/powerpoint/2010/main" val="359861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FA1AD-FFE4-47C7-A386-E06A57B5E34A}"/>
              </a:ext>
            </a:extLst>
          </p:cNvPr>
          <p:cNvSpPr txBox="1"/>
          <p:nvPr/>
        </p:nvSpPr>
        <p:spPr>
          <a:xfrm>
            <a:off x="3048000" y="1443841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Bills can produce an initial period of healing and restoration of trust, resulting in growth and wealth without exploitation and suppression.</a:t>
            </a:r>
          </a:p>
          <a:p>
            <a:endParaRPr lang="en-US" dirty="0"/>
          </a:p>
          <a:p>
            <a:r>
              <a:rPr lang="en-US" dirty="0"/>
              <a:t> People will come to a point where they feel that “We hold these truths to be self-evident” regarding the rights and responsibilities of their digital citizenship. Then the time will have come to establishment an Internet Governance that reflects and protects peoples’ human rights.</a:t>
            </a:r>
          </a:p>
          <a:p>
            <a:endParaRPr lang="en-US" dirty="0"/>
          </a:p>
          <a:p>
            <a:r>
              <a:rPr lang="en-US" dirty="0"/>
              <a:t> To reach this stage the key will be stakeholder engagement and dialogue, to develop a digital Bill of Rights together with ongoing awareness and capacity building on all levels and all sectors.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2BEEA815-E751-49A7-8D91-4D273199B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1745E3-210D-4CB1-9795-07E6136F22D6}"/>
              </a:ext>
            </a:extLst>
          </p:cNvPr>
          <p:cNvSpPr txBox="1"/>
          <p:nvPr/>
        </p:nvSpPr>
        <p:spPr>
          <a:xfrm>
            <a:off x="105196" y="2866249"/>
            <a:ext cx="75094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 Bills enables a period of healing and restoration of trust.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To transform the values of the Bill of Rights into experienced reality, requires ongoing awareness and capacity building, stakeholder engagement, integrity-based business models and legitimate digital governmental structures.</a:t>
            </a:r>
          </a:p>
        </p:txBody>
      </p:sp>
    </p:spTree>
    <p:extLst>
      <p:ext uri="{BB962C8B-B14F-4D97-AF65-F5344CB8AC3E}">
        <p14:creationId xmlns:p14="http://schemas.microsoft.com/office/powerpoint/2010/main" val="191310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79819C-985F-4B99-913E-AD4F9200D483}"/>
              </a:ext>
            </a:extLst>
          </p:cNvPr>
          <p:cNvSpPr txBox="1"/>
          <p:nvPr/>
        </p:nvSpPr>
        <p:spPr>
          <a:xfrm>
            <a:off x="481029" y="859971"/>
            <a:ext cx="4023360" cy="384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ea typeface="+mj-ea"/>
                <a:cs typeface="+mj-cs"/>
              </a:rPr>
              <a:t>For further information visit: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ea typeface="+mj-ea"/>
                <a:cs typeface="+mj-cs"/>
              </a:rPr>
              <a:t>  </a:t>
            </a:r>
            <a:r>
              <a:rPr lang="en-US" sz="4400" b="1" dirty="0" err="1">
                <a:ea typeface="+mj-ea"/>
                <a:cs typeface="+mj-cs"/>
              </a:rPr>
              <a:t>iitf.online</a:t>
            </a:r>
            <a:endParaRPr lang="en-US" sz="4400" b="1" dirty="0"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ea typeface="+mj-ea"/>
                <a:cs typeface="+mj-cs"/>
              </a:rPr>
              <a:t>Contact: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ea typeface="+mj-ea"/>
                <a:cs typeface="+mj-cs"/>
                <a:hlinkClick r:id="rId2"/>
              </a:rPr>
              <a:t>info@iitf.online</a:t>
            </a:r>
            <a:endParaRPr lang="en-US" sz="4000" b="1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930768E-7451-479A-B068-6CB57BC6A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" r="11006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660C1CB-23EB-4BE6-99C7-2B0CE6F8D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" y="5124930"/>
            <a:ext cx="3472543" cy="10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4831C6D-6A81-4162-8780-8D6910591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6" r="2" b="19088"/>
          <a:stretch/>
        </p:blipFill>
        <p:spPr>
          <a:xfrm>
            <a:off x="953814" y="10"/>
            <a:ext cx="966964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82FDE-E1E2-41BA-9642-4863140213CA}"/>
              </a:ext>
            </a:extLst>
          </p:cNvPr>
          <p:cNvSpPr txBox="1"/>
          <p:nvPr/>
        </p:nvSpPr>
        <p:spPr>
          <a:xfrm>
            <a:off x="8202877" y="638503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</a:rPr>
              <a:t>We live our life's in the literal world and in virtual cyberspace.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We </a:t>
            </a:r>
            <a:r>
              <a:rPr lang="en-US" sz="4000" b="1" dirty="0">
                <a:solidFill>
                  <a:srgbClr val="002060"/>
                </a:solidFill>
              </a:rPr>
              <a:t>are dual 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citizens of our country and </a:t>
            </a:r>
            <a:r>
              <a:rPr lang="en-US" sz="4000" b="1" dirty="0">
                <a:solidFill>
                  <a:srgbClr val="002060"/>
                </a:solidFill>
              </a:rPr>
              <a:t>c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yberspace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170867-847E-45C0-AD2F-11C25811D75F}"/>
              </a:ext>
            </a:extLst>
          </p:cNvPr>
          <p:cNvSpPr txBox="1"/>
          <p:nvPr/>
        </p:nvSpPr>
        <p:spPr>
          <a:xfrm>
            <a:off x="1056289" y="370490"/>
            <a:ext cx="38306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Duality of our </a:t>
            </a:r>
          </a:p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existence today</a:t>
            </a:r>
          </a:p>
        </p:txBody>
      </p:sp>
    </p:spTree>
    <p:extLst>
      <p:ext uri="{BB962C8B-B14F-4D97-AF65-F5344CB8AC3E}">
        <p14:creationId xmlns:p14="http://schemas.microsoft.com/office/powerpoint/2010/main" val="138476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low confidence">
            <a:extLst>
              <a:ext uri="{FF2B5EF4-FFF2-40B4-BE49-F238E27FC236}">
                <a16:creationId xmlns:a16="http://schemas.microsoft.com/office/drawing/2014/main" id="{10A0C0BF-4118-4179-9C70-91CA014AC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83" y="0"/>
            <a:ext cx="12284765" cy="8481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8C297-B0EE-439B-B9FE-8A65772C2F19}"/>
              </a:ext>
            </a:extLst>
          </p:cNvPr>
          <p:cNvSpPr txBox="1"/>
          <p:nvPr/>
        </p:nvSpPr>
        <p:spPr>
          <a:xfrm>
            <a:off x="115287" y="1561510"/>
            <a:ext cx="6187541" cy="1388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…the increasing impact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of digital technologies…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99C0EA-44DA-4431-9E02-0E361C63EC0A}"/>
              </a:ext>
            </a:extLst>
          </p:cNvPr>
          <p:cNvSpPr txBox="1"/>
          <p:nvPr/>
        </p:nvSpPr>
        <p:spPr>
          <a:xfrm>
            <a:off x="7287217" y="1503032"/>
            <a:ext cx="45358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…and our lack of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</a:rPr>
              <a:t>control over them</a:t>
            </a:r>
            <a:r>
              <a:rPr lang="en-US" sz="4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DB995-41CC-40AB-AA2B-EF91BE9C430F}"/>
              </a:ext>
            </a:extLst>
          </p:cNvPr>
          <p:cNvSpPr txBox="1"/>
          <p:nvPr/>
        </p:nvSpPr>
        <p:spPr>
          <a:xfrm>
            <a:off x="3620153" y="275870"/>
            <a:ext cx="5562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We are torn between…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2473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B31235-4087-4CA6-A1EB-924DE0C4B68C}"/>
              </a:ext>
            </a:extLst>
          </p:cNvPr>
          <p:cNvSpPr txBox="1"/>
          <p:nvPr/>
        </p:nvSpPr>
        <p:spPr>
          <a:xfrm>
            <a:off x="7255564" y="834888"/>
            <a:ext cx="4314645" cy="1268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Cyberspace is lacking an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effective global system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of governance.</a:t>
            </a:r>
            <a:b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1A2AD-E55D-405B-98E8-9B653A436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r="1" b="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2C347-C7EF-470B-9BBD-B7751ED1C03A}"/>
              </a:ext>
            </a:extLst>
          </p:cNvPr>
          <p:cNvSpPr txBox="1"/>
          <p:nvPr/>
        </p:nvSpPr>
        <p:spPr>
          <a:xfrm>
            <a:off x="7336172" y="2557587"/>
            <a:ext cx="4234036" cy="37173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Sovereignty ends at the border. </a:t>
            </a: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/>
              <a:t>D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igital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governance is </a:t>
            </a:r>
            <a:r>
              <a:rPr lang="en-US" sz="3600" b="1" dirty="0"/>
              <a:t>dominated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by special interests, </a:t>
            </a:r>
            <a:r>
              <a:rPr lang="en-US" sz="3600" b="1" dirty="0"/>
              <a:t>not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the common good.  </a:t>
            </a:r>
          </a:p>
        </p:txBody>
      </p:sp>
    </p:spTree>
    <p:extLst>
      <p:ext uri="{BB962C8B-B14F-4D97-AF65-F5344CB8AC3E}">
        <p14:creationId xmlns:p14="http://schemas.microsoft.com/office/powerpoint/2010/main" val="418304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7AB34-BD1A-4E1E-9CFC-AFFC09FF9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r="82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CD5AC-9E6A-4544-BDFD-0CEA669C0B79}"/>
              </a:ext>
            </a:extLst>
          </p:cNvPr>
          <p:cNvSpPr txBox="1"/>
          <p:nvPr/>
        </p:nvSpPr>
        <p:spPr>
          <a:xfrm>
            <a:off x="8263129" y="1046479"/>
            <a:ext cx="3776471" cy="3728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Lacking effective national and global digital governance, we don’t know how to exercise our rights and responsibilities  in Cyberspace.</a:t>
            </a:r>
          </a:p>
        </p:txBody>
      </p:sp>
    </p:spTree>
    <p:extLst>
      <p:ext uri="{BB962C8B-B14F-4D97-AF65-F5344CB8AC3E}">
        <p14:creationId xmlns:p14="http://schemas.microsoft.com/office/powerpoint/2010/main" val="84461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etalware, key&#10;&#10;Description automatically generated">
            <a:extLst>
              <a:ext uri="{FF2B5EF4-FFF2-40B4-BE49-F238E27FC236}">
                <a16:creationId xmlns:a16="http://schemas.microsoft.com/office/drawing/2014/main" id="{008E4408-D011-4AAF-8DE2-266A96636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114" y="57150"/>
            <a:ext cx="1294311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880916-0A4F-4032-B027-207687CD8C89}"/>
              </a:ext>
            </a:extLst>
          </p:cNvPr>
          <p:cNvSpPr txBox="1"/>
          <p:nvPr/>
        </p:nvSpPr>
        <p:spPr>
          <a:xfrm>
            <a:off x="-153908" y="574953"/>
            <a:ext cx="55260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The “Missing link”: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A digital Bill of Rights!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0EF4A0-9781-4BED-A445-7BB17EF738E8}"/>
              </a:ext>
            </a:extLst>
          </p:cNvPr>
          <p:cNvSpPr txBox="1"/>
          <p:nvPr/>
        </p:nvSpPr>
        <p:spPr>
          <a:xfrm>
            <a:off x="428596" y="5231190"/>
            <a:ext cx="65477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We cannot answer many 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questions regarding the 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governance of cyberspace, …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3FED0-CAE0-454E-93EA-7CD54EDC4142}"/>
              </a:ext>
            </a:extLst>
          </p:cNvPr>
          <p:cNvSpPr txBox="1"/>
          <p:nvPr/>
        </p:nvSpPr>
        <p:spPr>
          <a:xfrm>
            <a:off x="7404947" y="2883277"/>
            <a:ext cx="65477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…but we can say with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certainty that we need a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digital Bill of Rights to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protect those subject to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digital technologies against governmental and private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sector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,arbitrariness and </a:t>
            </a:r>
          </a:p>
          <a:p>
            <a:pPr marL="0" indent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despotism.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3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5B7500E3-69D8-4669-B9F8-7F00E00C8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B6E5-4723-4133-B0CB-55EA4CD32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367" y="834886"/>
            <a:ext cx="4454981" cy="621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The role of a Bill of Rights is to remind those with power to pay attention to the fundamental rights of those that are subject to that power.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383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up&#10;&#10;Description automatically generated">
            <a:extLst>
              <a:ext uri="{FF2B5EF4-FFF2-40B4-BE49-F238E27FC236}">
                <a16:creationId xmlns:a16="http://schemas.microsoft.com/office/drawing/2014/main" id="{79530410-5633-4B25-8576-B547A51BB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DA0535-9E5E-427E-8015-5E09D0298477}"/>
              </a:ext>
            </a:extLst>
          </p:cNvPr>
          <p:cNvSpPr txBox="1"/>
          <p:nvPr/>
        </p:nvSpPr>
        <p:spPr>
          <a:xfrm>
            <a:off x="500299" y="2010692"/>
            <a:ext cx="6197046" cy="287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sz="4800" b="1" dirty="0">
                <a:solidFill>
                  <a:srgbClr val="FFC000"/>
                </a:solidFill>
                <a:latin typeface="Calibri" panose="020F0502020204030204"/>
              </a:rPr>
              <a:t>key question: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core values inform a digital Bill of Rights?</a:t>
            </a:r>
          </a:p>
        </p:txBody>
      </p:sp>
    </p:spTree>
    <p:extLst>
      <p:ext uri="{BB962C8B-B14F-4D97-AF65-F5344CB8AC3E}">
        <p14:creationId xmlns:p14="http://schemas.microsoft.com/office/powerpoint/2010/main" val="205715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35BF-2FC1-48F0-BBD5-BAAF4CEE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194209"/>
            <a:ext cx="4560584" cy="2128205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The UDHR represents the fundamental human values that are common to us all.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C90B-09F1-4980-8E6E-ACDA728CF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60" y="2610323"/>
            <a:ext cx="4990684" cy="4526860"/>
          </a:xfrm>
        </p:spPr>
        <p:txBody>
          <a:bodyPr anchor="ctr">
            <a:normAutofit lnSpcReduction="10000"/>
          </a:bodyPr>
          <a:lstStyle/>
          <a:p>
            <a:r>
              <a:rPr lang="en-US" b="1" dirty="0"/>
              <a:t>Trust exists where the fundamental human rights are respected.</a:t>
            </a:r>
          </a:p>
          <a:p>
            <a:r>
              <a:rPr lang="en-US" b="1" dirty="0"/>
              <a:t>The UDHR represents the Constitution of our living together.</a:t>
            </a:r>
          </a:p>
          <a:p>
            <a:r>
              <a:rPr lang="en-US" b="1" dirty="0"/>
              <a:t> Without respect for the fundamental human rights there is no true economic development and sustainability.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person reading a newspaper&#10;&#10;Description automatically generated with medium confidence">
            <a:extLst>
              <a:ext uri="{FF2B5EF4-FFF2-40B4-BE49-F238E27FC236}">
                <a16:creationId xmlns:a16="http://schemas.microsoft.com/office/drawing/2014/main" id="{A335952E-AEDF-4999-BF85-49D5123A1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8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4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641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UDHR represents the fundamental human values that are common to us all.</vt:lpstr>
      <vt:lpstr>PowerPoint Presentation</vt:lpstr>
      <vt:lpstr>PowerPoint Presentation</vt:lpstr>
      <vt:lpstr>Example 2: Defining Roles</vt:lpstr>
      <vt:lpstr>Example 3: AI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Klaus Stoll</dc:creator>
  <cp:lastModifiedBy>Klaus Stoll</cp:lastModifiedBy>
  <cp:revision>61</cp:revision>
  <dcterms:created xsi:type="dcterms:W3CDTF">2021-10-31T09:41:05Z</dcterms:created>
  <dcterms:modified xsi:type="dcterms:W3CDTF">2021-12-07T10:35:34Z</dcterms:modified>
</cp:coreProperties>
</file>